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9"/>
  </p:notesMasterIdLst>
  <p:sldIdLst>
    <p:sldId id="256" r:id="rId2"/>
    <p:sldId id="293" r:id="rId3"/>
    <p:sldId id="294" r:id="rId4"/>
    <p:sldId id="295" r:id="rId5"/>
    <p:sldId id="296" r:id="rId6"/>
    <p:sldId id="292" r:id="rId7"/>
    <p:sldId id="283" r:id="rId8"/>
    <p:sldId id="285" r:id="rId9"/>
    <p:sldId id="298" r:id="rId10"/>
    <p:sldId id="257" r:id="rId11"/>
    <p:sldId id="284" r:id="rId12"/>
    <p:sldId id="275" r:id="rId13"/>
    <p:sldId id="276" r:id="rId14"/>
    <p:sldId id="286" r:id="rId15"/>
    <p:sldId id="287" r:id="rId16"/>
    <p:sldId id="288" r:id="rId17"/>
    <p:sldId id="291" r:id="rId18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1E5F1-56F0-495A-9E7A-FCAAB7834CD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646A2D8-0197-4BC0-9050-6B43109C252B}">
      <dgm:prSet phldrT="[Текст]" custT="1"/>
      <dgm:spPr/>
      <dgm:t>
        <a:bodyPr/>
        <a:lstStyle/>
        <a:p>
          <a:r>
            <a:rPr lang="ru-RU" altLang="ru-RU" sz="2800" b="1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Антикоррупционная культура</a:t>
          </a:r>
          <a:endParaRPr lang="ru-RU" sz="2800" dirty="0">
            <a:solidFill>
              <a:schemeClr val="tx1"/>
            </a:solidFill>
          </a:endParaRPr>
        </a:p>
      </dgm:t>
    </dgm:pt>
    <dgm:pt modelId="{24CC0697-32DD-43C4-9D36-4E25FA643B86}" type="parTrans" cxnId="{B12F9E02-D892-4C55-A517-8B03C692E998}">
      <dgm:prSet/>
      <dgm:spPr/>
      <dgm:t>
        <a:bodyPr/>
        <a:lstStyle/>
        <a:p>
          <a:endParaRPr lang="ru-RU"/>
        </a:p>
      </dgm:t>
    </dgm:pt>
    <dgm:pt modelId="{225F7D27-2066-4C1D-A774-B892F34E0E09}" type="sibTrans" cxnId="{B12F9E02-D892-4C55-A517-8B03C692E998}">
      <dgm:prSet/>
      <dgm:spPr/>
      <dgm:t>
        <a:bodyPr/>
        <a:lstStyle/>
        <a:p>
          <a:endParaRPr lang="ru-RU"/>
        </a:p>
      </dgm:t>
    </dgm:pt>
    <dgm:pt modelId="{64987BE0-F3DE-4FEA-A734-AC7DA1EA1A5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1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Открытость 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ru-RU" altLang="ru-RU" sz="2000" b="1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и </a:t>
          </a:r>
          <a:r>
            <a:rPr lang="ru-RU" altLang="ru-RU" sz="2000" b="1" dirty="0" err="1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транспарентность</a:t>
          </a:r>
          <a:r>
            <a:rPr lang="ru-RU" altLang="ru-RU" sz="2000" b="1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 деятельности учебных заведений</a:t>
          </a:r>
          <a:endParaRPr lang="ru-RU" sz="2000" dirty="0">
            <a:solidFill>
              <a:schemeClr val="tx1"/>
            </a:solidFill>
          </a:endParaRPr>
        </a:p>
      </dgm:t>
    </dgm:pt>
    <dgm:pt modelId="{E4546E96-AAA5-4F18-B6EC-2736B07AF23C}" type="parTrans" cxnId="{F9CE55C1-8206-46FC-A635-D3928524C505}">
      <dgm:prSet/>
      <dgm:spPr/>
      <dgm:t>
        <a:bodyPr/>
        <a:lstStyle/>
        <a:p>
          <a:endParaRPr lang="ru-RU"/>
        </a:p>
      </dgm:t>
    </dgm:pt>
    <dgm:pt modelId="{F7133818-C47B-49CC-A649-6951CB48EF52}" type="sibTrans" cxnId="{F9CE55C1-8206-46FC-A635-D3928524C505}">
      <dgm:prSet/>
      <dgm:spPr/>
      <dgm:t>
        <a:bodyPr/>
        <a:lstStyle/>
        <a:p>
          <a:endParaRPr lang="ru-RU"/>
        </a:p>
      </dgm:t>
    </dgm:pt>
    <dgm:pt modelId="{9CC855FD-82C1-40F3-B5FB-13F5398A5BA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800" b="1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Академическая честность</a:t>
          </a:r>
          <a:endParaRPr lang="ru-RU" sz="2800" dirty="0">
            <a:solidFill>
              <a:schemeClr val="tx1"/>
            </a:solidFill>
          </a:endParaRPr>
        </a:p>
      </dgm:t>
    </dgm:pt>
    <dgm:pt modelId="{C8CECEE8-DD48-45B2-B05F-F600B4F3E9A1}" type="parTrans" cxnId="{C862310C-FA60-487B-BC71-2D8F4391C10B}">
      <dgm:prSet/>
      <dgm:spPr/>
      <dgm:t>
        <a:bodyPr/>
        <a:lstStyle/>
        <a:p>
          <a:endParaRPr lang="ru-RU"/>
        </a:p>
      </dgm:t>
    </dgm:pt>
    <dgm:pt modelId="{87FF0FF5-028F-4E2E-96A9-135255755711}" type="sibTrans" cxnId="{C862310C-FA60-487B-BC71-2D8F4391C10B}">
      <dgm:prSet/>
      <dgm:spPr/>
      <dgm:t>
        <a:bodyPr/>
        <a:lstStyle/>
        <a:p>
          <a:endParaRPr lang="ru-RU"/>
        </a:p>
      </dgm:t>
    </dgm:pt>
    <dgm:pt modelId="{645FED37-6FA0-4171-894B-030B93F49D6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700" b="1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Исключение коррупционных рисков </a:t>
          </a:r>
          <a:br>
            <a:rPr lang="ru-RU" altLang="ru-RU" sz="1700" b="1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</a:br>
          <a:r>
            <a:rPr lang="kk-KZ" altLang="ru-RU" sz="1700" b="1" i="1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(в НПА и организационно-управленческой деятельности)</a:t>
          </a:r>
          <a:endParaRPr lang="ru-RU" sz="1700" dirty="0">
            <a:solidFill>
              <a:schemeClr val="tx1"/>
            </a:solidFill>
          </a:endParaRPr>
        </a:p>
      </dgm:t>
    </dgm:pt>
    <dgm:pt modelId="{C4D8F62D-8E30-4F57-B277-A1DF051EF9F3}" type="parTrans" cxnId="{087D7B1E-ADB7-4F1E-9481-269F2274598D}">
      <dgm:prSet/>
      <dgm:spPr/>
      <dgm:t>
        <a:bodyPr/>
        <a:lstStyle/>
        <a:p>
          <a:endParaRPr lang="ru-RU"/>
        </a:p>
      </dgm:t>
    </dgm:pt>
    <dgm:pt modelId="{7F072BBF-E7EA-4713-A26D-0C77232294C8}" type="sibTrans" cxnId="{087D7B1E-ADB7-4F1E-9481-269F2274598D}">
      <dgm:prSet/>
      <dgm:spPr/>
      <dgm:t>
        <a:bodyPr/>
        <a:lstStyle/>
        <a:p>
          <a:endParaRPr lang="ru-RU"/>
        </a:p>
      </dgm:t>
    </dgm:pt>
    <dgm:pt modelId="{9815B4FD-1316-4E29-82C7-EB5B12409163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b="1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Информационное сопровождение</a:t>
          </a:r>
          <a:endParaRPr lang="ru-RU" dirty="0">
            <a:solidFill>
              <a:schemeClr val="tx1"/>
            </a:solidFill>
          </a:endParaRPr>
        </a:p>
      </dgm:t>
    </dgm:pt>
    <dgm:pt modelId="{1DA3B29F-DAF0-4EB8-AF22-F9095C45D996}" type="parTrans" cxnId="{8C3EDC81-8895-4587-BA60-CA49FDDF3DEF}">
      <dgm:prSet/>
      <dgm:spPr/>
      <dgm:t>
        <a:bodyPr/>
        <a:lstStyle/>
        <a:p>
          <a:endParaRPr lang="ru-RU"/>
        </a:p>
      </dgm:t>
    </dgm:pt>
    <dgm:pt modelId="{CC01D1DC-AF69-42B3-84E9-F5FA7BF1FC06}" type="sibTrans" cxnId="{8C3EDC81-8895-4587-BA60-CA49FDDF3DEF}">
      <dgm:prSet/>
      <dgm:spPr/>
      <dgm:t>
        <a:bodyPr/>
        <a:lstStyle/>
        <a:p>
          <a:endParaRPr lang="ru-RU"/>
        </a:p>
      </dgm:t>
    </dgm:pt>
    <dgm:pt modelId="{7E7CC589-F435-4824-9865-95E0730CA916}" type="pres">
      <dgm:prSet presAssocID="{83C1E5F1-56F0-495A-9E7A-FCAAB7834CDD}" presName="linearFlow" presStyleCnt="0">
        <dgm:presLayoutVars>
          <dgm:dir/>
          <dgm:resizeHandles val="exact"/>
        </dgm:presLayoutVars>
      </dgm:prSet>
      <dgm:spPr/>
    </dgm:pt>
    <dgm:pt modelId="{DDCF124D-099F-472F-9ACA-7ED471088FA6}" type="pres">
      <dgm:prSet presAssocID="{A646A2D8-0197-4BC0-9050-6B43109C252B}" presName="composite" presStyleCnt="0"/>
      <dgm:spPr/>
    </dgm:pt>
    <dgm:pt modelId="{1A1F41DB-4E1A-498C-BB3D-38A51B485A6E}" type="pres">
      <dgm:prSet presAssocID="{A646A2D8-0197-4BC0-9050-6B43109C252B}" presName="imgShp" presStyleLbl="fgImgPlace1" presStyleIdx="0" presStyleCnt="5"/>
      <dgm:spPr>
        <a:prstGeom prst="cloudCallou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684BA12-1594-46A1-A785-957A2E715E36}" type="pres">
      <dgm:prSet presAssocID="{A646A2D8-0197-4BC0-9050-6B43109C252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F80F3-4358-43BF-B8E3-F275A10E211B}" type="pres">
      <dgm:prSet presAssocID="{225F7D27-2066-4C1D-A774-B892F34E0E09}" presName="spacing" presStyleCnt="0"/>
      <dgm:spPr/>
    </dgm:pt>
    <dgm:pt modelId="{8CFA2A1A-ADDA-48B9-AD0E-4ED7FB9C13C6}" type="pres">
      <dgm:prSet presAssocID="{64987BE0-F3DE-4FEA-A734-AC7DA1EA1A5E}" presName="composite" presStyleCnt="0"/>
      <dgm:spPr/>
    </dgm:pt>
    <dgm:pt modelId="{A20F6D51-664E-4A6B-8706-BEC93C93544B}" type="pres">
      <dgm:prSet presAssocID="{64987BE0-F3DE-4FEA-A734-AC7DA1EA1A5E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C68C6490-43AB-470F-80EF-329E32D2F2B3}" type="pres">
      <dgm:prSet presAssocID="{64987BE0-F3DE-4FEA-A734-AC7DA1EA1A5E}" presName="txShp" presStyleLbl="node1" presStyleIdx="1" presStyleCnt="5" custScaleY="128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20C43-53FA-4349-96AE-679673578141}" type="pres">
      <dgm:prSet presAssocID="{F7133818-C47B-49CC-A649-6951CB48EF52}" presName="spacing" presStyleCnt="0"/>
      <dgm:spPr/>
    </dgm:pt>
    <dgm:pt modelId="{76A7DB91-8DB8-44AB-BEDA-016F417AAF3B}" type="pres">
      <dgm:prSet presAssocID="{9CC855FD-82C1-40F3-B5FB-13F5398A5BAB}" presName="composite" presStyleCnt="0"/>
      <dgm:spPr/>
    </dgm:pt>
    <dgm:pt modelId="{6111378B-648D-40F9-8F6E-B0D7DB704ADB}" type="pres">
      <dgm:prSet presAssocID="{9CC855FD-82C1-40F3-B5FB-13F5398A5BAB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0BEFF041-D25A-4C3C-8D9E-3101095BB2C1}" type="pres">
      <dgm:prSet presAssocID="{9CC855FD-82C1-40F3-B5FB-13F5398A5BA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5C6EC-0FBC-4BE0-8516-8AF111DC8923}" type="pres">
      <dgm:prSet presAssocID="{87FF0FF5-028F-4E2E-96A9-135255755711}" presName="spacing" presStyleCnt="0"/>
      <dgm:spPr/>
    </dgm:pt>
    <dgm:pt modelId="{643F984E-86EA-4D2B-978F-57B1ABDC6BA4}" type="pres">
      <dgm:prSet presAssocID="{645FED37-6FA0-4171-894B-030B93F49D65}" presName="composite" presStyleCnt="0"/>
      <dgm:spPr/>
    </dgm:pt>
    <dgm:pt modelId="{D3805B7F-E396-4FB4-944F-1AF394A17611}" type="pres">
      <dgm:prSet presAssocID="{645FED37-6FA0-4171-894B-030B93F49D65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  <dgm:pt modelId="{F3137561-55C9-43B9-B735-F3BF4DD070F7}" type="pres">
      <dgm:prSet presAssocID="{645FED37-6FA0-4171-894B-030B93F49D65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4F172-9274-4125-A434-0EEBD4A361F5}" type="pres">
      <dgm:prSet presAssocID="{7F072BBF-E7EA-4713-A26D-0C77232294C8}" presName="spacing" presStyleCnt="0"/>
      <dgm:spPr/>
    </dgm:pt>
    <dgm:pt modelId="{6CA99B26-0545-47E9-8A8E-D50A929EFA00}" type="pres">
      <dgm:prSet presAssocID="{9815B4FD-1316-4E29-82C7-EB5B12409163}" presName="composite" presStyleCnt="0"/>
      <dgm:spPr/>
    </dgm:pt>
    <dgm:pt modelId="{6E1A2476-7C21-4683-AEEE-9AC19EA3A8FD}" type="pres">
      <dgm:prSet presAssocID="{9815B4FD-1316-4E29-82C7-EB5B12409163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D8830DE-5840-4FD3-A649-912F77B4955A}" type="pres">
      <dgm:prSet presAssocID="{9815B4FD-1316-4E29-82C7-EB5B1240916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EB2949-4DAC-4860-9812-06C78DD34714}" type="presOf" srcId="{9CC855FD-82C1-40F3-B5FB-13F5398A5BAB}" destId="{0BEFF041-D25A-4C3C-8D9E-3101095BB2C1}" srcOrd="0" destOrd="0" presId="urn:microsoft.com/office/officeart/2005/8/layout/vList3"/>
    <dgm:cxn modelId="{087D7B1E-ADB7-4F1E-9481-269F2274598D}" srcId="{83C1E5F1-56F0-495A-9E7A-FCAAB7834CDD}" destId="{645FED37-6FA0-4171-894B-030B93F49D65}" srcOrd="3" destOrd="0" parTransId="{C4D8F62D-8E30-4F57-B277-A1DF051EF9F3}" sibTransId="{7F072BBF-E7EA-4713-A26D-0C77232294C8}"/>
    <dgm:cxn modelId="{B12F9E02-D892-4C55-A517-8B03C692E998}" srcId="{83C1E5F1-56F0-495A-9E7A-FCAAB7834CDD}" destId="{A646A2D8-0197-4BC0-9050-6B43109C252B}" srcOrd="0" destOrd="0" parTransId="{24CC0697-32DD-43C4-9D36-4E25FA643B86}" sibTransId="{225F7D27-2066-4C1D-A774-B892F34E0E09}"/>
    <dgm:cxn modelId="{827FC5A3-ABE6-40AA-B434-53E00B377455}" type="presOf" srcId="{9815B4FD-1316-4E29-82C7-EB5B12409163}" destId="{BD8830DE-5840-4FD3-A649-912F77B4955A}" srcOrd="0" destOrd="0" presId="urn:microsoft.com/office/officeart/2005/8/layout/vList3"/>
    <dgm:cxn modelId="{F9CE55C1-8206-46FC-A635-D3928524C505}" srcId="{83C1E5F1-56F0-495A-9E7A-FCAAB7834CDD}" destId="{64987BE0-F3DE-4FEA-A734-AC7DA1EA1A5E}" srcOrd="1" destOrd="0" parTransId="{E4546E96-AAA5-4F18-B6EC-2736B07AF23C}" sibTransId="{F7133818-C47B-49CC-A649-6951CB48EF52}"/>
    <dgm:cxn modelId="{8C3EDC81-8895-4587-BA60-CA49FDDF3DEF}" srcId="{83C1E5F1-56F0-495A-9E7A-FCAAB7834CDD}" destId="{9815B4FD-1316-4E29-82C7-EB5B12409163}" srcOrd="4" destOrd="0" parTransId="{1DA3B29F-DAF0-4EB8-AF22-F9095C45D996}" sibTransId="{CC01D1DC-AF69-42B3-84E9-F5FA7BF1FC06}"/>
    <dgm:cxn modelId="{8F256FD0-0F58-419D-8B53-C500E1A332B9}" type="presOf" srcId="{64987BE0-F3DE-4FEA-A734-AC7DA1EA1A5E}" destId="{C68C6490-43AB-470F-80EF-329E32D2F2B3}" srcOrd="0" destOrd="0" presId="urn:microsoft.com/office/officeart/2005/8/layout/vList3"/>
    <dgm:cxn modelId="{4BD6513D-AAE0-458A-BCB8-3A2D90A0AB39}" type="presOf" srcId="{645FED37-6FA0-4171-894B-030B93F49D65}" destId="{F3137561-55C9-43B9-B735-F3BF4DD070F7}" srcOrd="0" destOrd="0" presId="urn:microsoft.com/office/officeart/2005/8/layout/vList3"/>
    <dgm:cxn modelId="{91A61D49-1BC1-402C-B9F0-DA735DF44380}" type="presOf" srcId="{83C1E5F1-56F0-495A-9E7A-FCAAB7834CDD}" destId="{7E7CC589-F435-4824-9865-95E0730CA916}" srcOrd="0" destOrd="0" presId="urn:microsoft.com/office/officeart/2005/8/layout/vList3"/>
    <dgm:cxn modelId="{C862310C-FA60-487B-BC71-2D8F4391C10B}" srcId="{83C1E5F1-56F0-495A-9E7A-FCAAB7834CDD}" destId="{9CC855FD-82C1-40F3-B5FB-13F5398A5BAB}" srcOrd="2" destOrd="0" parTransId="{C8CECEE8-DD48-45B2-B05F-F600B4F3E9A1}" sibTransId="{87FF0FF5-028F-4E2E-96A9-135255755711}"/>
    <dgm:cxn modelId="{6DE8011E-403C-4B5E-8119-10B3A22312AA}" type="presOf" srcId="{A646A2D8-0197-4BC0-9050-6B43109C252B}" destId="{D684BA12-1594-46A1-A785-957A2E715E36}" srcOrd="0" destOrd="0" presId="urn:microsoft.com/office/officeart/2005/8/layout/vList3"/>
    <dgm:cxn modelId="{21166663-E9E3-44BC-82D4-4159016E0ED5}" type="presParOf" srcId="{7E7CC589-F435-4824-9865-95E0730CA916}" destId="{DDCF124D-099F-472F-9ACA-7ED471088FA6}" srcOrd="0" destOrd="0" presId="urn:microsoft.com/office/officeart/2005/8/layout/vList3"/>
    <dgm:cxn modelId="{2E381B61-857C-4AE0-8F83-F3EB07903CBE}" type="presParOf" srcId="{DDCF124D-099F-472F-9ACA-7ED471088FA6}" destId="{1A1F41DB-4E1A-498C-BB3D-38A51B485A6E}" srcOrd="0" destOrd="0" presId="urn:microsoft.com/office/officeart/2005/8/layout/vList3"/>
    <dgm:cxn modelId="{D86BEC9E-5D02-4FC0-BC4C-4CB30336EE81}" type="presParOf" srcId="{DDCF124D-099F-472F-9ACA-7ED471088FA6}" destId="{D684BA12-1594-46A1-A785-957A2E715E36}" srcOrd="1" destOrd="0" presId="urn:microsoft.com/office/officeart/2005/8/layout/vList3"/>
    <dgm:cxn modelId="{AC115804-8462-4A6D-8C6E-B77B6F683A94}" type="presParOf" srcId="{7E7CC589-F435-4824-9865-95E0730CA916}" destId="{F02F80F3-4358-43BF-B8E3-F275A10E211B}" srcOrd="1" destOrd="0" presId="urn:microsoft.com/office/officeart/2005/8/layout/vList3"/>
    <dgm:cxn modelId="{1B297C43-DA4C-48BB-A573-16B495E4961E}" type="presParOf" srcId="{7E7CC589-F435-4824-9865-95E0730CA916}" destId="{8CFA2A1A-ADDA-48B9-AD0E-4ED7FB9C13C6}" srcOrd="2" destOrd="0" presId="urn:microsoft.com/office/officeart/2005/8/layout/vList3"/>
    <dgm:cxn modelId="{1C3B209D-E851-49C4-A526-09D91FBC8BA9}" type="presParOf" srcId="{8CFA2A1A-ADDA-48B9-AD0E-4ED7FB9C13C6}" destId="{A20F6D51-664E-4A6B-8706-BEC93C93544B}" srcOrd="0" destOrd="0" presId="urn:microsoft.com/office/officeart/2005/8/layout/vList3"/>
    <dgm:cxn modelId="{DEE8FBAC-DC00-4392-B850-B13E2340216A}" type="presParOf" srcId="{8CFA2A1A-ADDA-48B9-AD0E-4ED7FB9C13C6}" destId="{C68C6490-43AB-470F-80EF-329E32D2F2B3}" srcOrd="1" destOrd="0" presId="urn:microsoft.com/office/officeart/2005/8/layout/vList3"/>
    <dgm:cxn modelId="{67AACC1A-3658-4267-84C6-D97C2422852A}" type="presParOf" srcId="{7E7CC589-F435-4824-9865-95E0730CA916}" destId="{22E20C43-53FA-4349-96AE-679673578141}" srcOrd="3" destOrd="0" presId="urn:microsoft.com/office/officeart/2005/8/layout/vList3"/>
    <dgm:cxn modelId="{40E69CA1-837E-4058-B70E-40687BEAA83C}" type="presParOf" srcId="{7E7CC589-F435-4824-9865-95E0730CA916}" destId="{76A7DB91-8DB8-44AB-BEDA-016F417AAF3B}" srcOrd="4" destOrd="0" presId="urn:microsoft.com/office/officeart/2005/8/layout/vList3"/>
    <dgm:cxn modelId="{999A89C9-A4C5-4E67-BA2D-A8F4E164A68C}" type="presParOf" srcId="{76A7DB91-8DB8-44AB-BEDA-016F417AAF3B}" destId="{6111378B-648D-40F9-8F6E-B0D7DB704ADB}" srcOrd="0" destOrd="0" presId="urn:microsoft.com/office/officeart/2005/8/layout/vList3"/>
    <dgm:cxn modelId="{7E324D85-77D3-4F62-8B1B-674A3AF57C15}" type="presParOf" srcId="{76A7DB91-8DB8-44AB-BEDA-016F417AAF3B}" destId="{0BEFF041-D25A-4C3C-8D9E-3101095BB2C1}" srcOrd="1" destOrd="0" presId="urn:microsoft.com/office/officeart/2005/8/layout/vList3"/>
    <dgm:cxn modelId="{35BD2689-EF50-402E-99E3-D4C09FA829AB}" type="presParOf" srcId="{7E7CC589-F435-4824-9865-95E0730CA916}" destId="{5955C6EC-0FBC-4BE0-8516-8AF111DC8923}" srcOrd="5" destOrd="0" presId="urn:microsoft.com/office/officeart/2005/8/layout/vList3"/>
    <dgm:cxn modelId="{3E31A3A9-BA83-46FF-BF62-335A2B5D37CB}" type="presParOf" srcId="{7E7CC589-F435-4824-9865-95E0730CA916}" destId="{643F984E-86EA-4D2B-978F-57B1ABDC6BA4}" srcOrd="6" destOrd="0" presId="urn:microsoft.com/office/officeart/2005/8/layout/vList3"/>
    <dgm:cxn modelId="{334218D8-114B-4F6F-AF6D-F99408DFB3EA}" type="presParOf" srcId="{643F984E-86EA-4D2B-978F-57B1ABDC6BA4}" destId="{D3805B7F-E396-4FB4-944F-1AF394A17611}" srcOrd="0" destOrd="0" presId="urn:microsoft.com/office/officeart/2005/8/layout/vList3"/>
    <dgm:cxn modelId="{1800974B-BC55-47ED-B7D2-09E57DA07955}" type="presParOf" srcId="{643F984E-86EA-4D2B-978F-57B1ABDC6BA4}" destId="{F3137561-55C9-43B9-B735-F3BF4DD070F7}" srcOrd="1" destOrd="0" presId="urn:microsoft.com/office/officeart/2005/8/layout/vList3"/>
    <dgm:cxn modelId="{4821F897-B396-41A9-B815-CB52B33E757D}" type="presParOf" srcId="{7E7CC589-F435-4824-9865-95E0730CA916}" destId="{A374F172-9274-4125-A434-0EEBD4A361F5}" srcOrd="7" destOrd="0" presId="urn:microsoft.com/office/officeart/2005/8/layout/vList3"/>
    <dgm:cxn modelId="{B19B7983-7E79-4DE8-BCB8-484824E02388}" type="presParOf" srcId="{7E7CC589-F435-4824-9865-95E0730CA916}" destId="{6CA99B26-0545-47E9-8A8E-D50A929EFA00}" srcOrd="8" destOrd="0" presId="urn:microsoft.com/office/officeart/2005/8/layout/vList3"/>
    <dgm:cxn modelId="{6476C2C4-7F62-44B9-829A-6F2789F8349F}" type="presParOf" srcId="{6CA99B26-0545-47E9-8A8E-D50A929EFA00}" destId="{6E1A2476-7C21-4683-AEEE-9AC19EA3A8FD}" srcOrd="0" destOrd="0" presId="urn:microsoft.com/office/officeart/2005/8/layout/vList3"/>
    <dgm:cxn modelId="{0B21C057-84AB-4D37-AD21-CE6F87BB2F5C}" type="presParOf" srcId="{6CA99B26-0545-47E9-8A8E-D50A929EFA00}" destId="{BD8830DE-5840-4FD3-A649-912F77B495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4BA12-1594-46A1-A785-957A2E715E36}">
      <dsp:nvSpPr>
        <dsp:cNvPr id="0" name=""/>
        <dsp:cNvSpPr/>
      </dsp:nvSpPr>
      <dsp:spPr>
        <a:xfrm rot="10800000">
          <a:off x="1827889" y="1707"/>
          <a:ext cx="6510711" cy="7518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56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kern="1200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Антикоррупционная культура</a:t>
          </a:r>
          <a:endParaRPr lang="ru-RU" sz="2800" kern="1200" dirty="0">
            <a:solidFill>
              <a:schemeClr val="tx1"/>
            </a:solidFill>
          </a:endParaRPr>
        </a:p>
      </dsp:txBody>
      <dsp:txXfrm rot="10800000">
        <a:off x="2015863" y="1707"/>
        <a:ext cx="6322737" cy="751895"/>
      </dsp:txXfrm>
    </dsp:sp>
    <dsp:sp modelId="{1A1F41DB-4E1A-498C-BB3D-38A51B485A6E}">
      <dsp:nvSpPr>
        <dsp:cNvPr id="0" name=""/>
        <dsp:cNvSpPr/>
      </dsp:nvSpPr>
      <dsp:spPr>
        <a:xfrm>
          <a:off x="1451942" y="1707"/>
          <a:ext cx="751895" cy="751895"/>
        </a:xfrm>
        <a:prstGeom prst="cloudCallou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C6490-43AB-470F-80EF-329E32D2F2B3}">
      <dsp:nvSpPr>
        <dsp:cNvPr id="0" name=""/>
        <dsp:cNvSpPr/>
      </dsp:nvSpPr>
      <dsp:spPr>
        <a:xfrm rot="10800000">
          <a:off x="1827889" y="978048"/>
          <a:ext cx="6510711" cy="9688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56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1" kern="1200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Открытость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и </a:t>
          </a:r>
          <a:r>
            <a:rPr lang="ru-RU" altLang="ru-RU" sz="2000" b="1" kern="1200" dirty="0" err="1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транспарентность</a:t>
          </a:r>
          <a:r>
            <a:rPr lang="ru-RU" altLang="ru-RU" sz="2000" b="1" kern="1200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 деятельности учебных заведений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2070102" y="978048"/>
        <a:ext cx="6268498" cy="968854"/>
      </dsp:txXfrm>
    </dsp:sp>
    <dsp:sp modelId="{A20F6D51-664E-4A6B-8706-BEC93C93544B}">
      <dsp:nvSpPr>
        <dsp:cNvPr id="0" name=""/>
        <dsp:cNvSpPr/>
      </dsp:nvSpPr>
      <dsp:spPr>
        <a:xfrm>
          <a:off x="1451942" y="1086528"/>
          <a:ext cx="751895" cy="7518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FF041-D25A-4C3C-8D9E-3101095BB2C1}">
      <dsp:nvSpPr>
        <dsp:cNvPr id="0" name=""/>
        <dsp:cNvSpPr/>
      </dsp:nvSpPr>
      <dsp:spPr>
        <a:xfrm rot="10800000">
          <a:off x="1827889" y="2171349"/>
          <a:ext cx="6510711" cy="7518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56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800" b="1" kern="1200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Академическая честность</a:t>
          </a:r>
          <a:endParaRPr lang="ru-RU" sz="2800" kern="1200" dirty="0">
            <a:solidFill>
              <a:schemeClr val="tx1"/>
            </a:solidFill>
          </a:endParaRPr>
        </a:p>
      </dsp:txBody>
      <dsp:txXfrm rot="10800000">
        <a:off x="2015863" y="2171349"/>
        <a:ext cx="6322737" cy="751895"/>
      </dsp:txXfrm>
    </dsp:sp>
    <dsp:sp modelId="{6111378B-648D-40F9-8F6E-B0D7DB704ADB}">
      <dsp:nvSpPr>
        <dsp:cNvPr id="0" name=""/>
        <dsp:cNvSpPr/>
      </dsp:nvSpPr>
      <dsp:spPr>
        <a:xfrm>
          <a:off x="1451942" y="2171349"/>
          <a:ext cx="751895" cy="7518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37561-55C9-43B9-B735-F3BF4DD070F7}">
      <dsp:nvSpPr>
        <dsp:cNvPr id="0" name=""/>
        <dsp:cNvSpPr/>
      </dsp:nvSpPr>
      <dsp:spPr>
        <a:xfrm rot="10800000">
          <a:off x="1827889" y="3147690"/>
          <a:ext cx="6510711" cy="7518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565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700" b="1" kern="1200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Исключение коррупционных рисков </a:t>
          </a:r>
          <a:br>
            <a:rPr lang="ru-RU" altLang="ru-RU" sz="1700" b="1" kern="1200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</a:br>
          <a:r>
            <a:rPr lang="kk-KZ" altLang="ru-RU" sz="1700" b="1" i="1" kern="1200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(в НПА и организационно-управленческой деятельности)</a:t>
          </a:r>
          <a:endParaRPr lang="ru-RU" sz="1700" kern="1200" dirty="0">
            <a:solidFill>
              <a:schemeClr val="tx1"/>
            </a:solidFill>
          </a:endParaRPr>
        </a:p>
      </dsp:txBody>
      <dsp:txXfrm rot="10800000">
        <a:off x="2015863" y="3147690"/>
        <a:ext cx="6322737" cy="751895"/>
      </dsp:txXfrm>
    </dsp:sp>
    <dsp:sp modelId="{D3805B7F-E396-4FB4-944F-1AF394A17611}">
      <dsp:nvSpPr>
        <dsp:cNvPr id="0" name=""/>
        <dsp:cNvSpPr/>
      </dsp:nvSpPr>
      <dsp:spPr>
        <a:xfrm>
          <a:off x="1451942" y="3147690"/>
          <a:ext cx="751895" cy="7518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830DE-5840-4FD3-A649-912F77B4955A}">
      <dsp:nvSpPr>
        <dsp:cNvPr id="0" name=""/>
        <dsp:cNvSpPr/>
      </dsp:nvSpPr>
      <dsp:spPr>
        <a:xfrm rot="10800000">
          <a:off x="1827889" y="4124032"/>
          <a:ext cx="6510711" cy="7518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565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700" b="1" kern="1200" dirty="0" smtClean="0">
              <a:solidFill>
                <a:schemeClr val="tx1"/>
              </a:solidFill>
              <a:latin typeface="Roboto" pitchFamily="2" charset="0"/>
              <a:ea typeface="Roboto" pitchFamily="2" charset="0"/>
              <a:cs typeface="Roboto" pitchFamily="2" charset="0"/>
            </a:rPr>
            <a:t>Информационное сопровождение</a:t>
          </a:r>
          <a:endParaRPr lang="ru-RU" sz="2700" kern="1200" dirty="0">
            <a:solidFill>
              <a:schemeClr val="tx1"/>
            </a:solidFill>
          </a:endParaRPr>
        </a:p>
      </dsp:txBody>
      <dsp:txXfrm rot="10800000">
        <a:off x="2015863" y="4124032"/>
        <a:ext cx="6322737" cy="751895"/>
      </dsp:txXfrm>
    </dsp:sp>
    <dsp:sp modelId="{6E1A2476-7C21-4683-AEEE-9AC19EA3A8FD}">
      <dsp:nvSpPr>
        <dsp:cNvPr id="0" name=""/>
        <dsp:cNvSpPr/>
      </dsp:nvSpPr>
      <dsp:spPr>
        <a:xfrm>
          <a:off x="1451942" y="4124032"/>
          <a:ext cx="751895" cy="75189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8F77E-B18D-4AC2-9EEC-D00E48194CDA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8F5FA-3027-450B-81C3-20E939E01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5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8F5FA-3027-450B-81C3-20E939E011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2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8F5FA-3027-450B-81C3-20E939E011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2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8F5FA-3027-450B-81C3-20E939E011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2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8F5FA-3027-450B-81C3-20E939E011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2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7A48-9597-41C5-A27F-A00A8977C40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89C-217C-49EC-919C-87CEC700283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50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7A48-9597-41C5-A27F-A00A8977C40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89C-217C-49EC-919C-87CEC700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5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7A48-9597-41C5-A27F-A00A8977C40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89C-217C-49EC-919C-87CEC700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0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7A48-9597-41C5-A27F-A00A8977C40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89C-217C-49EC-919C-87CEC700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8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7A48-9597-41C5-A27F-A00A8977C40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89C-217C-49EC-919C-87CEC700283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12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7A48-9597-41C5-A27F-A00A8977C40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89C-217C-49EC-919C-87CEC700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2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7A48-9597-41C5-A27F-A00A8977C40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89C-217C-49EC-919C-87CEC700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2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7A48-9597-41C5-A27F-A00A8977C40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89C-217C-49EC-919C-87CEC700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5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7A48-9597-41C5-A27F-A00A8977C40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89C-217C-49EC-919C-87CEC700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617A48-9597-41C5-A27F-A00A8977C40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52289C-217C-49EC-919C-87CEC700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7A48-9597-41C5-A27F-A00A8977C40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89C-217C-49EC-919C-87CEC7002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617A48-9597-41C5-A27F-A00A8977C40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452289C-217C-49EC-919C-87CEC700283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34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uratovna.akmaral@inbox.ru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329" y="3344449"/>
            <a:ext cx="10972800" cy="255531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антикоррупционной культуры у </a:t>
            </a:r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молодежи»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77" y="1844258"/>
            <a:ext cx="2472440" cy="1429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5" y="179146"/>
            <a:ext cx="1445624" cy="1255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99" y="241553"/>
            <a:ext cx="1271453" cy="1130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44" y="196294"/>
            <a:ext cx="1280389" cy="1130296"/>
          </a:xfrm>
          <a:prstGeom prst="rect">
            <a:avLst/>
          </a:prstGeom>
        </p:spPr>
      </p:pic>
      <p:pic>
        <p:nvPicPr>
          <p:cNvPr id="9" name="Picture 3" descr="C:\Users\Aziz\Desktop\Логотип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165" y="119163"/>
            <a:ext cx="1440160" cy="1385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29" y="1518900"/>
            <a:ext cx="2853175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178EB4-11DB-204D-B5CD-9118532D00ED}"/>
              </a:ext>
            </a:extLst>
          </p:cNvPr>
          <p:cNvSpPr txBox="1"/>
          <p:nvPr/>
        </p:nvSpPr>
        <p:spPr>
          <a:xfrm>
            <a:off x="1903957" y="175365"/>
            <a:ext cx="7665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Geneva" panose="020B0503030404040204" pitchFamily="34" charset="0"/>
                <a:cs typeface="Times New Roman" panose="02020603050405020304" pitchFamily="18" charset="0"/>
              </a:rPr>
              <a:t>«</a:t>
            </a:r>
            <a:r>
              <a:rPr lang="en-US" sz="4000" b="1" dirty="0" smtClean="0">
                <a:latin typeface="Times New Roman" panose="02020603050405020304" pitchFamily="18" charset="0"/>
                <a:ea typeface="Geneva" panose="020B0503030404040204" pitchFamily="34" charset="0"/>
                <a:cs typeface="Times New Roman" panose="02020603050405020304" pitchFamily="18" charset="0"/>
              </a:rPr>
              <a:t>SANALY URPAQ</a:t>
            </a:r>
            <a:r>
              <a:rPr lang="ru-RU" sz="4000" b="1" dirty="0" smtClean="0">
                <a:latin typeface="Times New Roman" panose="02020603050405020304" pitchFamily="18" charset="0"/>
                <a:ea typeface="Geneva" panose="020B0503030404040204" pitchFamily="34" charset="0"/>
                <a:cs typeface="Times New Roman" panose="02020603050405020304" pitchFamily="18" charset="0"/>
              </a:rPr>
              <a:t>» структура</a:t>
            </a:r>
            <a:endParaRPr lang="ru-RU" sz="4000" b="1" dirty="0">
              <a:latin typeface="Times New Roman" panose="02020603050405020304" pitchFamily="18" charset="0"/>
              <a:ea typeface="Geneva" panose="020B05030304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25295633"/>
              </p:ext>
            </p:extLst>
          </p:nvPr>
        </p:nvGraphicFramePr>
        <p:xfrm>
          <a:off x="1164001" y="1177446"/>
          <a:ext cx="9790543" cy="4877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1" y="0"/>
            <a:ext cx="1340486" cy="129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88" y="37578"/>
            <a:ext cx="2474912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25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178EB4-11DB-204D-B5CD-9118532D00ED}"/>
              </a:ext>
            </a:extLst>
          </p:cNvPr>
          <p:cNvSpPr txBox="1"/>
          <p:nvPr/>
        </p:nvSpPr>
        <p:spPr>
          <a:xfrm>
            <a:off x="3093929" y="175365"/>
            <a:ext cx="5290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Geneva" panose="020B0503030404040204" pitchFamily="34" charset="0"/>
                <a:cs typeface="Times New Roman" panose="02020603050405020304" pitchFamily="18" charset="0"/>
              </a:rPr>
              <a:t>«</a:t>
            </a:r>
            <a:r>
              <a:rPr lang="en-US" sz="4000" b="1" dirty="0" smtClean="0">
                <a:latin typeface="Times New Roman" panose="02020603050405020304" pitchFamily="18" charset="0"/>
                <a:ea typeface="Geneva" panose="020B0503030404040204" pitchFamily="34" charset="0"/>
                <a:cs typeface="Times New Roman" panose="02020603050405020304" pitchFamily="18" charset="0"/>
              </a:rPr>
              <a:t>SANALY URPAQ</a:t>
            </a:r>
            <a:r>
              <a:rPr lang="ru-RU" sz="4000" b="1" dirty="0" smtClean="0">
                <a:latin typeface="Times New Roman" panose="02020603050405020304" pitchFamily="18" charset="0"/>
                <a:ea typeface="Geneva" panose="020B0503030404040204" pitchFamily="34" charset="0"/>
                <a:cs typeface="Times New Roman" panose="02020603050405020304" pitchFamily="18" charset="0"/>
              </a:rPr>
              <a:t>»</a:t>
            </a:r>
            <a:endParaRPr lang="ru-RU" sz="4000" b="1" dirty="0">
              <a:latin typeface="Times New Roman" panose="02020603050405020304" pitchFamily="18" charset="0"/>
              <a:ea typeface="Geneva" panose="020B05030304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1" y="0"/>
            <a:ext cx="1340486" cy="129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88" y="37578"/>
            <a:ext cx="2474912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2186" y="1891430"/>
            <a:ext cx="101210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занимается данный проектный офис? 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площадка, где студентам расскажут о методах антикоррупционной борьбы в сфере образования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«Главная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данного проектного офиса является искоренение 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образования  и формирование среды нетерпимой к проявлению коррупции. Основными задачами данного проектного офиса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повышение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в образовательной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сфере».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221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40" y="0"/>
            <a:ext cx="2386817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1346755" y="1349028"/>
            <a:ext cx="4244810" cy="1368946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800000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КазНУ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имени аль-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Фараби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7661672" y="1376362"/>
            <a:ext cx="3756189" cy="111442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800000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788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</a:t>
            </a:r>
            <a:r>
              <a:rPr lang="en-US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 по делам госслужбы и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противодействию коррупции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3793565" y="2805114"/>
            <a:ext cx="3639507" cy="1012114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800000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 «АНТИКОРУПЦИОННЫХ ТЕХНОЛОГИИ»</a:t>
            </a: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3566605" y="4053552"/>
            <a:ext cx="2151166" cy="1132264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800000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ПРИЕМНАЯ ГОРОДА АЛМАТЫ</a:t>
            </a:r>
          </a:p>
        </p:txBody>
      </p:sp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5797027" y="4053551"/>
            <a:ext cx="1930193" cy="139966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800000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ОФИС </a:t>
            </a:r>
            <a:r>
              <a:rPr lang="kk-KZ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SANALY URPAQ</a:t>
            </a:r>
            <a:r>
              <a:rPr lang="kk-KZ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055" name="Прямоугольник 6"/>
          <p:cNvSpPr>
            <a:spLocks noChangeArrowheads="1"/>
          </p:cNvSpPr>
          <p:nvPr/>
        </p:nvSpPr>
        <p:spPr bwMode="auto">
          <a:xfrm>
            <a:off x="3827860" y="5706294"/>
            <a:ext cx="4427934" cy="47982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0AD47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</a:p>
        </p:txBody>
      </p:sp>
      <p:sp>
        <p:nvSpPr>
          <p:cNvPr id="2056" name="Прямоугольник 20"/>
          <p:cNvSpPr>
            <a:spLocks noChangeArrowheads="1"/>
          </p:cNvSpPr>
          <p:nvPr/>
        </p:nvSpPr>
        <p:spPr bwMode="auto">
          <a:xfrm>
            <a:off x="7770020" y="4185046"/>
            <a:ext cx="3712652" cy="113179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800000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kk-KZ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ОФИСЫ РЕГИОНОВ РЕСПУБЛИКИ КАЗАХСТАН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AutoShape 25"/>
          <p:cNvSpPr>
            <a:spLocks noChangeArrowheads="1"/>
          </p:cNvSpPr>
          <p:nvPr/>
        </p:nvSpPr>
        <p:spPr bwMode="auto">
          <a:xfrm>
            <a:off x="3909234" y="2717974"/>
            <a:ext cx="171450" cy="423863"/>
          </a:xfrm>
          <a:prstGeom prst="upDownArrow">
            <a:avLst>
              <a:gd name="adj1" fmla="val 50000"/>
              <a:gd name="adj2" fmla="val 53290"/>
            </a:avLst>
          </a:prstGeom>
          <a:solidFill>
            <a:schemeClr val="accent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32" descr="Логотип АГ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06" y="1448933"/>
            <a:ext cx="571500" cy="52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3" descr="Логотип КазН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78" y="1918699"/>
            <a:ext cx="489347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Line 36"/>
          <p:cNvSpPr>
            <a:spLocks noChangeShapeType="1"/>
          </p:cNvSpPr>
          <p:nvPr/>
        </p:nvSpPr>
        <p:spPr bwMode="auto">
          <a:xfrm>
            <a:off x="3827860" y="1537865"/>
            <a:ext cx="0" cy="3543300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Line 38"/>
          <p:cNvSpPr>
            <a:spLocks noChangeShapeType="1"/>
          </p:cNvSpPr>
          <p:nvPr/>
        </p:nvSpPr>
        <p:spPr bwMode="auto">
          <a:xfrm>
            <a:off x="6290072" y="1490663"/>
            <a:ext cx="0" cy="1600200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2" name="AutoShape 39"/>
          <p:cNvSpPr>
            <a:spLocks noChangeArrowheads="1"/>
          </p:cNvSpPr>
          <p:nvPr/>
        </p:nvSpPr>
        <p:spPr bwMode="auto">
          <a:xfrm>
            <a:off x="5590796" y="1690688"/>
            <a:ext cx="2057400" cy="171450"/>
          </a:xfrm>
          <a:prstGeom prst="leftRightArrow">
            <a:avLst>
              <a:gd name="adj1" fmla="val 50000"/>
              <a:gd name="adj2" fmla="val 240000"/>
            </a:avLst>
          </a:prstGeom>
          <a:solidFill>
            <a:schemeClr val="accent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3" name="AutoShape 40"/>
          <p:cNvSpPr>
            <a:spLocks noChangeArrowheads="1"/>
          </p:cNvSpPr>
          <p:nvPr/>
        </p:nvSpPr>
        <p:spPr bwMode="auto">
          <a:xfrm>
            <a:off x="6443842" y="3806510"/>
            <a:ext cx="144877" cy="270786"/>
          </a:xfrm>
          <a:prstGeom prst="upDownArrow">
            <a:avLst>
              <a:gd name="adj1" fmla="val 50000"/>
              <a:gd name="adj2" fmla="val 56582"/>
            </a:avLst>
          </a:prstGeom>
          <a:solidFill>
            <a:schemeClr val="accent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4" name="Line 41"/>
          <p:cNvSpPr>
            <a:spLocks noChangeShapeType="1"/>
          </p:cNvSpPr>
          <p:nvPr/>
        </p:nvSpPr>
        <p:spPr bwMode="auto">
          <a:xfrm>
            <a:off x="6290072" y="3090862"/>
            <a:ext cx="1318022" cy="14288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5" name="Line 42"/>
          <p:cNvSpPr>
            <a:spLocks noChangeShapeType="1"/>
          </p:cNvSpPr>
          <p:nvPr/>
        </p:nvSpPr>
        <p:spPr bwMode="auto">
          <a:xfrm flipH="1">
            <a:off x="7605713" y="3105151"/>
            <a:ext cx="0" cy="1944291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6" name="Line 43"/>
          <p:cNvSpPr>
            <a:spLocks noChangeShapeType="1"/>
          </p:cNvSpPr>
          <p:nvPr/>
        </p:nvSpPr>
        <p:spPr bwMode="auto">
          <a:xfrm flipH="1">
            <a:off x="3821438" y="5065666"/>
            <a:ext cx="3786656" cy="2826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7" name="AutoShape 45"/>
          <p:cNvSpPr>
            <a:spLocks noChangeArrowheads="1"/>
          </p:cNvSpPr>
          <p:nvPr/>
        </p:nvSpPr>
        <p:spPr bwMode="auto">
          <a:xfrm rot="-2280000">
            <a:off x="7519988" y="3637360"/>
            <a:ext cx="171450" cy="594122"/>
          </a:xfrm>
          <a:prstGeom prst="upDownArrow">
            <a:avLst>
              <a:gd name="adj1" fmla="val 50000"/>
              <a:gd name="adj2" fmla="val 71535"/>
            </a:avLst>
          </a:prstGeom>
          <a:solidFill>
            <a:schemeClr val="accent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8" name="AutoShape 45"/>
          <p:cNvSpPr>
            <a:spLocks noChangeArrowheads="1"/>
          </p:cNvSpPr>
          <p:nvPr/>
        </p:nvSpPr>
        <p:spPr bwMode="auto">
          <a:xfrm rot="2116753">
            <a:off x="3650911" y="3730866"/>
            <a:ext cx="161925" cy="540544"/>
          </a:xfrm>
          <a:prstGeom prst="upDownArrow">
            <a:avLst>
              <a:gd name="adj1" fmla="val 50000"/>
              <a:gd name="adj2" fmla="val 75852"/>
            </a:avLst>
          </a:prstGeom>
          <a:solidFill>
            <a:schemeClr val="accent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880167" y="3059483"/>
            <a:ext cx="2560614" cy="172256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800000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ПРИЕМНЫЕ РЕГИОНОВ РЕСПУБЛИКИ КАЗАХСТАН</a:t>
            </a:r>
          </a:p>
        </p:txBody>
      </p:sp>
      <p:sp>
        <p:nvSpPr>
          <p:cNvPr id="2070" name="Прямоугольник 2"/>
          <p:cNvSpPr>
            <a:spLocks noChangeArrowheads="1"/>
          </p:cNvSpPr>
          <p:nvPr/>
        </p:nvSpPr>
        <p:spPr bwMode="auto">
          <a:xfrm>
            <a:off x="7661672" y="2662237"/>
            <a:ext cx="3756189" cy="980557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800000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1" name="AutoShape 39"/>
          <p:cNvSpPr>
            <a:spLocks noChangeArrowheads="1"/>
          </p:cNvSpPr>
          <p:nvPr/>
        </p:nvSpPr>
        <p:spPr bwMode="auto">
          <a:xfrm>
            <a:off x="5590796" y="2490787"/>
            <a:ext cx="2057400" cy="171450"/>
          </a:xfrm>
          <a:prstGeom prst="leftRightArrow">
            <a:avLst>
              <a:gd name="adj1" fmla="val 50000"/>
              <a:gd name="adj2" fmla="val 240000"/>
            </a:avLst>
          </a:prstGeom>
          <a:solidFill>
            <a:schemeClr val="accent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72" name="Picture 34" descr="Герб Алмат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626" y="2809452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3" name="AutoShape 44"/>
          <p:cNvSpPr>
            <a:spLocks noChangeArrowheads="1"/>
          </p:cNvSpPr>
          <p:nvPr/>
        </p:nvSpPr>
        <p:spPr bwMode="auto">
          <a:xfrm>
            <a:off x="8466518" y="2467943"/>
            <a:ext cx="171450" cy="250031"/>
          </a:xfrm>
          <a:prstGeom prst="upDownArrow">
            <a:avLst>
              <a:gd name="adj1" fmla="val 50000"/>
              <a:gd name="adj2" fmla="val 31415"/>
            </a:avLst>
          </a:prstGeom>
          <a:solidFill>
            <a:schemeClr val="accent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ru-RU" alt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74" name="Picture 39" descr="Обществ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66" y="5734912"/>
            <a:ext cx="873919" cy="4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5" name="Text Box 34"/>
          <p:cNvSpPr txBox="1">
            <a:spLocks noChangeArrowheads="1"/>
          </p:cNvSpPr>
          <p:nvPr/>
        </p:nvSpPr>
        <p:spPr bwMode="auto">
          <a:xfrm>
            <a:off x="3262166" y="389337"/>
            <a:ext cx="60558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Book Antiqua" panose="02040602050305030304" pitchFamily="18" charset="0"/>
              </a:rPr>
              <a:t>СОЗДАН НАУЧНО-ОБРАЗОВАТЕЛЬНЫЙ КЛАСТЕР ПО ФОРМИРОВАНИЮ АНТИКОРРУПЦИОННОГО СОЗНАНИЯ И АНТИКОРРУПЦИОННОЙ КУЛЬТУРЫ</a:t>
            </a:r>
          </a:p>
        </p:txBody>
      </p:sp>
      <p:sp>
        <p:nvSpPr>
          <p:cNvPr id="2076" name="AutoShape 45"/>
          <p:cNvSpPr>
            <a:spLocks noChangeArrowheads="1"/>
          </p:cNvSpPr>
          <p:nvPr/>
        </p:nvSpPr>
        <p:spPr bwMode="auto">
          <a:xfrm rot="2116753">
            <a:off x="7868451" y="5182941"/>
            <a:ext cx="161925" cy="540544"/>
          </a:xfrm>
          <a:prstGeom prst="upDownArrow">
            <a:avLst>
              <a:gd name="adj1" fmla="val 50000"/>
              <a:gd name="adj2" fmla="val 75852"/>
            </a:avLst>
          </a:prstGeom>
          <a:solidFill>
            <a:schemeClr val="accent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7" name="AutoShape 45"/>
          <p:cNvSpPr>
            <a:spLocks noChangeArrowheads="1"/>
          </p:cNvSpPr>
          <p:nvPr/>
        </p:nvSpPr>
        <p:spPr bwMode="auto">
          <a:xfrm rot="-2280000">
            <a:off x="3650038" y="4821315"/>
            <a:ext cx="133047" cy="858717"/>
          </a:xfrm>
          <a:prstGeom prst="upDownArrow">
            <a:avLst>
              <a:gd name="adj1" fmla="val 50000"/>
              <a:gd name="adj2" fmla="val 63508"/>
            </a:avLst>
          </a:prstGeom>
          <a:solidFill>
            <a:schemeClr val="accent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" name="AutoShape 40"/>
          <p:cNvSpPr>
            <a:spLocks noChangeArrowheads="1"/>
          </p:cNvSpPr>
          <p:nvPr/>
        </p:nvSpPr>
        <p:spPr bwMode="auto">
          <a:xfrm>
            <a:off x="4835105" y="5208018"/>
            <a:ext cx="171450" cy="444103"/>
          </a:xfrm>
          <a:prstGeom prst="upDownArrow">
            <a:avLst>
              <a:gd name="adj1" fmla="val 50000"/>
              <a:gd name="adj2" fmla="val 56734"/>
            </a:avLst>
          </a:prstGeom>
          <a:solidFill>
            <a:schemeClr val="accent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9" name="AutoShape 40"/>
          <p:cNvSpPr>
            <a:spLocks noChangeArrowheads="1"/>
          </p:cNvSpPr>
          <p:nvPr/>
        </p:nvSpPr>
        <p:spPr bwMode="auto">
          <a:xfrm>
            <a:off x="6448046" y="5231163"/>
            <a:ext cx="171450" cy="444103"/>
          </a:xfrm>
          <a:prstGeom prst="upDownArrow">
            <a:avLst>
              <a:gd name="adj1" fmla="val 50000"/>
              <a:gd name="adj2" fmla="val 56734"/>
            </a:avLst>
          </a:prstGeom>
          <a:solidFill>
            <a:schemeClr val="accent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0" name="AutoShape 40"/>
          <p:cNvSpPr>
            <a:spLocks noChangeArrowheads="1"/>
          </p:cNvSpPr>
          <p:nvPr/>
        </p:nvSpPr>
        <p:spPr bwMode="auto">
          <a:xfrm>
            <a:off x="5505841" y="3745781"/>
            <a:ext cx="171449" cy="331515"/>
          </a:xfrm>
          <a:prstGeom prst="upDownArrow">
            <a:avLst>
              <a:gd name="adj1" fmla="val 50000"/>
              <a:gd name="adj2" fmla="val 56582"/>
            </a:avLst>
          </a:prstGeom>
          <a:solidFill>
            <a:schemeClr val="accent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 flipV="1">
            <a:off x="3827861" y="1490663"/>
            <a:ext cx="2462213" cy="25771"/>
          </a:xfrm>
          <a:prstGeom prst="line">
            <a:avLst/>
          </a:prstGeom>
          <a:noFill/>
          <a:ln w="12700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8" y="0"/>
            <a:ext cx="1341438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4060" y="313151"/>
            <a:ext cx="8066762" cy="12400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«РЕГИОНЫ, СВОБОДНЫЕ ОТ КОРРУПЦИИ»</a:t>
            </a:r>
            <a:endParaRPr lang="ru-RU" altLang="ru-RU" sz="3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9" y="50365"/>
            <a:ext cx="1341438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3505" y="1916384"/>
            <a:ext cx="78729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проектные офисы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алаңы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«Алматы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алаңы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алаңы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совместный проект по минимизации бытовой коррупции и повышения доверия к местным органам власти. Спектр направлений деятельности проектного офиса коснется вопросов оказания государственных услуг, образования, здравоохранения, социальной защиты населения, архитектуры, градостроительства и земельных отношений и других. Одним из приоритетных направлений деятельности проектного офиса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активного вовлечения общественности»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825" y="-6579"/>
            <a:ext cx="2853175" cy="1743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7665" r="18000"/>
          <a:stretch/>
        </p:blipFill>
        <p:spPr>
          <a:xfrm>
            <a:off x="9225799" y="1853854"/>
            <a:ext cx="2391435" cy="25401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76180" y="4747928"/>
            <a:ext cx="3090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проектного офиса «Алматы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алаңы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Братенков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522" b="22730"/>
          <a:stretch/>
        </p:blipFill>
        <p:spPr bwMode="auto">
          <a:xfrm>
            <a:off x="1544377" y="1698170"/>
            <a:ext cx="3527954" cy="4524343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037" y="313150"/>
            <a:ext cx="9218873" cy="144049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антикоррупционного  направления</a:t>
            </a:r>
            <a:br>
              <a:rPr lang="ru-RU" alt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4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Sanaly</a:t>
            </a:r>
            <a:r>
              <a:rPr lang="ru-RU" alt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urpaq</a:t>
            </a:r>
            <a:r>
              <a:rPr lang="ru-RU" altLang="ru-RU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9" y="50365"/>
            <a:ext cx="1341438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7502"/>
            <a:ext cx="23844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55211" y="4107585"/>
            <a:ext cx="67887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Кайырханова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Акмарал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Муратовна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студенческого клуба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КИТиГ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антикоррупционного направления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muratovna.akmaral@inbox.ru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068" y="25053"/>
            <a:ext cx="7703507" cy="15407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Антикоррупционный стандарт </a:t>
            </a:r>
            <a:r>
              <a:rPr lang="ru-RU" altLang="ru-RU" sz="4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КИТиГ</a:t>
            </a:r>
            <a:endParaRPr lang="ru-RU" altLang="ru-RU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9" y="50365"/>
            <a:ext cx="1341438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7502"/>
            <a:ext cx="23844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8" y="1708112"/>
            <a:ext cx="4096589" cy="307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419" y="2137469"/>
            <a:ext cx="4264823" cy="319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63" y="3152076"/>
            <a:ext cx="4264823" cy="319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6197" y="5649238"/>
            <a:ext cx="6463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стенда: 2 этаж, стена рядом с библиотекой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068" y="25053"/>
            <a:ext cx="7703507" cy="15407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Антикоррупционный стандарт </a:t>
            </a:r>
            <a:r>
              <a:rPr lang="ru-RU" altLang="ru-RU" sz="4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КИТиГ</a:t>
            </a:r>
            <a:endParaRPr lang="ru-RU" altLang="ru-RU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9" y="50365"/>
            <a:ext cx="1341438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7502"/>
            <a:ext cx="23844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65129" y="2167003"/>
            <a:ext cx="98705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АНТИКОРРУПЦИОННОГО СТАНДАРТА ЯВЛЯЕТСЯ НЕДОПУЩЕНИЕ КОРРУПЦИОННЫХ ПРОЯВЛЕНИЙ, ПОВЫШЕНИЕ ПРАВОВОЙ ГРАМОТНОСТИ И НУЛЕВОЙ ТЕРПИМОСТИ К ПРОЯВЛЕНИЯМ КОРРУПЦИИ В ДЕЯТЕЛЬНОСТИ ОБРАЗОВАНИЯ.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329" y="3344449"/>
            <a:ext cx="10972800" cy="1703540"/>
          </a:xfrm>
        </p:spPr>
        <p:txBody>
          <a:bodyPr>
            <a:noAutofit/>
          </a:bodyPr>
          <a:lstStyle/>
          <a:p>
            <a:pPr algn="ctr"/>
            <a:r>
              <a:rPr lang="kk-KZ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69" y="1977173"/>
            <a:ext cx="2472440" cy="1429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5" y="179146"/>
            <a:ext cx="1445624" cy="1255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99" y="241553"/>
            <a:ext cx="1271453" cy="1130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44" y="196294"/>
            <a:ext cx="1280389" cy="1130296"/>
          </a:xfrm>
          <a:prstGeom prst="rect">
            <a:avLst/>
          </a:prstGeom>
        </p:spPr>
      </p:pic>
      <p:pic>
        <p:nvPicPr>
          <p:cNvPr id="9" name="Picture 3" descr="C:\Users\Aziz\Desktop\Логотип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165" y="119163"/>
            <a:ext cx="1440160" cy="1385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633" y="1600842"/>
            <a:ext cx="2853175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9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631475" y="1428207"/>
            <a:ext cx="3161212" cy="23600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Введенные Законы по противодействию коррупции усиливаются с каждым годом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5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12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329" y="3344449"/>
            <a:ext cx="10972800" cy="255531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луб 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антикоррупционного  </a:t>
            </a:r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Sanaly urpaq</a:t>
            </a:r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28" y="1709766"/>
            <a:ext cx="2472440" cy="1429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5" y="179146"/>
            <a:ext cx="1445624" cy="1255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99" y="241553"/>
            <a:ext cx="1271453" cy="1130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44" y="196294"/>
            <a:ext cx="1280389" cy="1130296"/>
          </a:xfrm>
          <a:prstGeom prst="rect">
            <a:avLst/>
          </a:prstGeom>
        </p:spPr>
      </p:pic>
      <p:pic>
        <p:nvPicPr>
          <p:cNvPr id="9" name="Picture 3" descr="C:\Users\Aziz\Desktop\Логотип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165" y="119163"/>
            <a:ext cx="1440160" cy="1385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961" y="1371849"/>
            <a:ext cx="2853175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8" y="0"/>
            <a:ext cx="1340486" cy="129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34" y="0"/>
            <a:ext cx="2474912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1715" y="315621"/>
            <a:ext cx="6162806" cy="753057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Саналы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781" y="1290181"/>
            <a:ext cx="11298477" cy="4265762"/>
          </a:xfrm>
        </p:spPr>
        <p:txBody>
          <a:bodyPr>
            <a:noAutofit/>
          </a:bodyPr>
          <a:lstStyle/>
          <a:p>
            <a:pPr algn="ctr" fontAlgn="base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культивирование академической честности у всех представителей сферы образования и внедрение новых антикоррупционных механизмов в сферу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algn="just" fontAlgn="base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Проекта 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Саналы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2018–2020 годы (далее – Проект): патриотичная и конкурентоспособная молодежь, нацеленная жить в Казахстане, свободного от коррупции.</a:t>
            </a:r>
          </a:p>
          <a:p>
            <a:pPr algn="just" fontAlgn="base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искоренение коррупции в системе образования, формирование среды всеобщего неприятия коррупции через систему образования.</a:t>
            </a:r>
          </a:p>
          <a:p>
            <a:pPr algn="just" fontAlgn="base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 Проекта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строится на апробации и реализации пилотных направлений с целью дальнейшего использования наилучшей практики в организациях образования страны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5266" y="5561649"/>
            <a:ext cx="3668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www.sanalyurpaq.kz</a:t>
            </a:r>
          </a:p>
        </p:txBody>
      </p:sp>
    </p:spTree>
    <p:extLst>
      <p:ext uri="{BB962C8B-B14F-4D97-AF65-F5344CB8AC3E}">
        <p14:creationId xmlns:p14="http://schemas.microsoft.com/office/powerpoint/2010/main" val="156918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8" y="0"/>
            <a:ext cx="1340486" cy="129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49" y="1415138"/>
            <a:ext cx="5080033" cy="338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18979" y="5201651"/>
            <a:ext cx="5503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Шпекбаев Алик Жаткамбаевич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3208" y="368983"/>
            <a:ext cx="7005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Агентства Республики Казахстан по делам государственной службы и противодействию коррупции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949" y="217313"/>
            <a:ext cx="1197825" cy="11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2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8" y="0"/>
            <a:ext cx="1340486" cy="129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34" y="0"/>
            <a:ext cx="2474912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1715" y="315621"/>
            <a:ext cx="6162806" cy="990554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Sanaly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urpaq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5053" y="5600200"/>
            <a:ext cx="8783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Токушев Кайыржан Ахметбекович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2934" y="4676870"/>
            <a:ext cx="7399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 департаменте Агентства по делам госслужбы Актюбинской области  экспериментируют с начислением зарплат своим сотрудникам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1" b="5748"/>
          <a:stretch/>
        </p:blipFill>
        <p:spPr bwMode="auto">
          <a:xfrm>
            <a:off x="3675556" y="1767840"/>
            <a:ext cx="4380015" cy="29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8680" y="4981839"/>
            <a:ext cx="101498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Республиканского проектного офиса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Sanaly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urpaq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7636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1257</TotalTime>
  <Words>337</Words>
  <Application>Microsoft Office PowerPoint</Application>
  <PresentationFormat>Широкоэкранный</PresentationFormat>
  <Paragraphs>56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Geneva</vt:lpstr>
      <vt:lpstr>Roboto</vt:lpstr>
      <vt:lpstr>Times New Roman</vt:lpstr>
      <vt:lpstr>Ретро</vt:lpstr>
      <vt:lpstr>«Воспитание антикоррупционной культуры у молодежи»</vt:lpstr>
      <vt:lpstr>Презентация PowerPoint</vt:lpstr>
      <vt:lpstr>Презентация PowerPoint</vt:lpstr>
      <vt:lpstr>Презентация PowerPoint</vt:lpstr>
      <vt:lpstr>Презентация PowerPoint</vt:lpstr>
      <vt:lpstr>Клуб антикоррупционного  направления «Sanaly urpaq»</vt:lpstr>
      <vt:lpstr>«Саналы ұрпақ»</vt:lpstr>
      <vt:lpstr>Презентация PowerPoint</vt:lpstr>
      <vt:lpstr>«Sanaly urpaq»</vt:lpstr>
      <vt:lpstr>Презентация PowerPoint</vt:lpstr>
      <vt:lpstr>Презентация PowerPoint</vt:lpstr>
      <vt:lpstr>Презентация PowerPoint</vt:lpstr>
      <vt:lpstr>ПРОЕКТЫ «РЕГИОНЫ, СВОБОДНЫЕ ОТ КОРРУПЦИИ»</vt:lpstr>
      <vt:lpstr>Клуб антикоррупционного  направления «Sanaly urpaq»</vt:lpstr>
      <vt:lpstr>Антикоррупционный стандарт КИТиГ</vt:lpstr>
      <vt:lpstr>Антикоррупционный стандарт КИТиГ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Useer</dc:creator>
  <cp:lastModifiedBy>Пользователь Windows</cp:lastModifiedBy>
  <cp:revision>57</cp:revision>
  <cp:lastPrinted>2018-11-16T05:22:11Z</cp:lastPrinted>
  <dcterms:created xsi:type="dcterms:W3CDTF">2018-11-14T09:31:46Z</dcterms:created>
  <dcterms:modified xsi:type="dcterms:W3CDTF">2020-09-25T05:49:14Z</dcterms:modified>
</cp:coreProperties>
</file>